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254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254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48"/>
  </p:normalViewPr>
  <p:slideViewPr>
    <p:cSldViewPr snapToGrid="0" snapToObjects="1">
      <p:cViewPr varScale="1">
        <p:scale>
          <a:sx n="82" d="100"/>
          <a:sy n="82" d="100"/>
        </p:scale>
        <p:origin x="13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0" name="Shape 16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can we maximize conservation benefits given MPA resources?</a:t>
            </a:r>
          </a:p>
          <a:p>
            <a:r>
              <a:t>How can we maximize fisheries benefits / minimize fisheries losses?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5" name="Shape 16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goal: remove some of the “it’s too slow” or “it’s too hard to run” reasons for using more realistic models in marine protected area simulation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0" name="Shape 18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EEZ that you’re planning in looks like this 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6" name="Shape 19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Iterating over uncertainty in MPA design strategy, adult and larval movement rates, and MPA size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6" name="Shape 20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2" name="Shape 21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910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98500" y="8657488"/>
            <a:ext cx="11607801" cy="461060"/>
          </a:xfrm>
          <a:prstGeom prst="rect">
            <a:avLst/>
          </a:prstGeom>
        </p:spPr>
        <p:txBody>
          <a:bodyPr anchor="b"/>
          <a:lstStyle>
            <a:lvl1pPr marL="0" indent="0" defTabSz="563541">
              <a:lnSpc>
                <a:spcPct val="100000"/>
              </a:lnSpc>
              <a:spcBef>
                <a:spcPts val="0"/>
              </a:spcBef>
              <a:buSzTx/>
              <a:buNone/>
              <a:defRPr sz="2304" b="1">
                <a:solidFill>
                  <a:srgbClr val="FFFFFF"/>
                </a:solidFill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698500" y="1854200"/>
            <a:ext cx="11609057" cy="3302000"/>
          </a:xfrm>
          <a:prstGeom prst="rect">
            <a:avLst/>
          </a:prstGeom>
        </p:spPr>
        <p:txBody>
          <a:bodyPr anchor="b"/>
          <a:lstStyle>
            <a:lvl1pPr>
              <a:defRPr sz="8200" spc="-164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98500" y="5105400"/>
            <a:ext cx="11607800" cy="1456399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>
                <a:solidFill>
                  <a:schemeClr val="accent1"/>
                </a:solidFill>
              </a:defRPr>
            </a:lvl1pPr>
            <a:lvl2pPr marL="0" indent="4572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>
                <a:solidFill>
                  <a:schemeClr val="accent1"/>
                </a:solidFill>
              </a:defRPr>
            </a:lvl2pPr>
            <a:lvl3pPr marL="0" indent="9144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>
                <a:solidFill>
                  <a:schemeClr val="accent1"/>
                </a:solidFill>
              </a:defRPr>
            </a:lvl3pPr>
            <a:lvl4pPr marL="0" indent="13716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>
                <a:solidFill>
                  <a:schemeClr val="accent1"/>
                </a:solidFill>
              </a:defRPr>
            </a:lvl4pPr>
            <a:lvl5pPr marL="0" indent="18288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>
                <a:solidFill>
                  <a:schemeClr val="accent1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53454" y="9220199"/>
            <a:ext cx="297892" cy="287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698500" y="3568700"/>
            <a:ext cx="11607800" cy="26177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200" spc="-164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8200" spc="-164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8200" spc="-164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8200" spc="-164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8200" spc="-164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98500" y="6209979"/>
            <a:ext cx="11607800" cy="6718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1pPr>
          </a:lstStyle>
          <a:p>
            <a:r>
              <a:t>Fact information</a:t>
            </a:r>
          </a:p>
        </p:txBody>
      </p:sp>
      <p:sp>
        <p:nvSpPr>
          <p:cNvPr id="107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98500" y="999066"/>
            <a:ext cx="11607800" cy="521091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7600" b="1" spc="-176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7600" b="1" spc="-176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7600" b="1" spc="-176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7600" b="1" spc="-176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7600" b="1" spc="-176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736600" y="3721100"/>
            <a:ext cx="11531600" cy="2324100"/>
          </a:xfrm>
          <a:prstGeom prst="rect">
            <a:avLst/>
          </a:prstGeom>
        </p:spPr>
        <p:txBody>
          <a:bodyPr anchor="ctr"/>
          <a:lstStyle>
            <a:lvl1pPr marL="457200" indent="-342900">
              <a:spcBef>
                <a:spcPts val="0"/>
              </a:spcBef>
              <a:buSzTx/>
              <a:buNone/>
              <a:defRPr sz="6000" spc="-119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457200" indent="114300">
              <a:spcBef>
                <a:spcPts val="0"/>
              </a:spcBef>
              <a:buSzTx/>
              <a:buNone/>
              <a:defRPr sz="6000" spc="-119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457200" indent="571500">
              <a:spcBef>
                <a:spcPts val="0"/>
              </a:spcBef>
              <a:buSzTx/>
              <a:buNone/>
              <a:defRPr sz="6000" spc="-119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457200" indent="1028700">
              <a:spcBef>
                <a:spcPts val="0"/>
              </a:spcBef>
              <a:buSzTx/>
              <a:buNone/>
              <a:defRPr sz="6000" spc="-119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457200" indent="1485900">
              <a:spcBef>
                <a:spcPts val="0"/>
              </a:spcBef>
              <a:buSzTx/>
              <a:buNone/>
              <a:defRPr sz="6000" spc="-119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6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6426200"/>
            <a:ext cx="11049000" cy="461059"/>
          </a:xfrm>
          <a:prstGeom prst="rect">
            <a:avLst/>
          </a:prstGeom>
        </p:spPr>
        <p:txBody>
          <a:bodyPr/>
          <a:lstStyle>
            <a:lvl1pPr marL="0" indent="0" defTabSz="563541">
              <a:lnSpc>
                <a:spcPct val="100000"/>
              </a:lnSpc>
              <a:spcBef>
                <a:spcPts val="0"/>
              </a:spcBef>
              <a:buSzTx/>
              <a:buNone/>
              <a:defRPr sz="2304" b="1"/>
            </a:lvl1pPr>
          </a:lstStyle>
          <a:p>
            <a:r>
              <a:t>Attribution</a:t>
            </a:r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996267730_2880x1920.jpg"/>
          <p:cNvSpPr>
            <a:spLocks noGrp="1"/>
          </p:cNvSpPr>
          <p:nvPr>
            <p:ph type="pic" idx="21"/>
          </p:nvPr>
        </p:nvSpPr>
        <p:spPr>
          <a:xfrm>
            <a:off x="-3860800" y="701538"/>
            <a:ext cx="12539868" cy="835991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617931575_1991x1322.jpg"/>
          <p:cNvSpPr>
            <a:spLocks noGrp="1"/>
          </p:cNvSpPr>
          <p:nvPr>
            <p:ph type="pic" sz="quarter" idx="22"/>
          </p:nvPr>
        </p:nvSpPr>
        <p:spPr>
          <a:xfrm>
            <a:off x="6534860" y="698500"/>
            <a:ext cx="5967580" cy="3962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740627569_2880x1920.jpg"/>
          <p:cNvSpPr>
            <a:spLocks noGrp="1"/>
          </p:cNvSpPr>
          <p:nvPr>
            <p:ph type="pic" sz="quarter" idx="23"/>
          </p:nvPr>
        </p:nvSpPr>
        <p:spPr>
          <a:xfrm>
            <a:off x="6546850" y="5099050"/>
            <a:ext cx="5943600" cy="3962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996267730_2880x1920.jpg"/>
          <p:cNvSpPr>
            <a:spLocks noGrp="1"/>
          </p:cNvSpPr>
          <p:nvPr>
            <p:ph type="pic" idx="21"/>
          </p:nvPr>
        </p:nvSpPr>
        <p:spPr>
          <a:xfrm>
            <a:off x="-812800" y="0"/>
            <a:ext cx="14630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53454" y="9220199"/>
            <a:ext cx="297892" cy="287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740627569_2880x1920.jpg"/>
          <p:cNvSpPr>
            <a:spLocks noGrp="1"/>
          </p:cNvSpPr>
          <p:nvPr>
            <p:ph type="pic" idx="21"/>
          </p:nvPr>
        </p:nvSpPr>
        <p:spPr>
          <a:xfrm>
            <a:off x="-812800" y="0"/>
            <a:ext cx="14630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698500" y="5181600"/>
            <a:ext cx="11607800" cy="3302000"/>
          </a:xfrm>
          <a:prstGeom prst="rect">
            <a:avLst/>
          </a:prstGeom>
        </p:spPr>
        <p:txBody>
          <a:bodyPr anchor="b"/>
          <a:lstStyle>
            <a:lvl1pPr>
              <a:defRPr sz="8200" spc="-164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98500" y="8432800"/>
            <a:ext cx="11607800" cy="689769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>
                <a:solidFill>
                  <a:srgbClr val="FFFFFF"/>
                </a:solidFill>
              </a:defRPr>
            </a:lvl1pPr>
            <a:lvl2pPr marL="0" indent="4572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>
                <a:solidFill>
                  <a:srgbClr val="FFFFFF"/>
                </a:solidFill>
              </a:defRPr>
            </a:lvl2pPr>
            <a:lvl3pPr marL="0" indent="9144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>
                <a:solidFill>
                  <a:srgbClr val="FFFFFF"/>
                </a:solidFill>
              </a:defRPr>
            </a:lvl3pPr>
            <a:lvl4pPr marL="0" indent="13716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>
                <a:solidFill>
                  <a:srgbClr val="FFFFFF"/>
                </a:solidFill>
              </a:defRPr>
            </a:lvl4pPr>
            <a:lvl5pPr marL="0" indent="18288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>
                <a:solidFill>
                  <a:srgbClr val="FFFFFF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698500" y="571500"/>
            <a:ext cx="11607801" cy="461059"/>
          </a:xfrm>
          <a:prstGeom prst="rect">
            <a:avLst/>
          </a:prstGeom>
        </p:spPr>
        <p:txBody>
          <a:bodyPr/>
          <a:lstStyle>
            <a:lvl1pPr marL="0" indent="0" defTabSz="563541">
              <a:lnSpc>
                <a:spcPct val="100000"/>
              </a:lnSpc>
              <a:spcBef>
                <a:spcPts val="0"/>
              </a:spcBef>
              <a:buSzTx/>
              <a:buNone/>
              <a:defRPr sz="2304" b="1"/>
            </a:lvl1pPr>
          </a:lstStyle>
          <a:p>
            <a:r>
              <a:t>Author and Date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9999" y="9220199"/>
            <a:ext cx="297893" cy="287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136959463_1989x1321.jpg"/>
          <p:cNvSpPr>
            <a:spLocks noGrp="1"/>
          </p:cNvSpPr>
          <p:nvPr>
            <p:ph type="pic" idx="21"/>
          </p:nvPr>
        </p:nvSpPr>
        <p:spPr>
          <a:xfrm>
            <a:off x="4546600" y="692534"/>
            <a:ext cx="12591254" cy="836251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98500" y="5003800"/>
            <a:ext cx="5105400" cy="4044566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1pPr>
            <a:lvl2pPr marL="0" indent="4572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2pPr>
            <a:lvl3pPr marL="0" indent="9144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3pPr>
            <a:lvl4pPr marL="0" indent="13716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4pPr>
            <a:lvl5pPr marL="0" indent="18288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4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98500" y="692534"/>
            <a:ext cx="5105400" cy="4387466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98500" y="1412977"/>
            <a:ext cx="11607801" cy="671803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1pPr>
          </a:lstStyle>
          <a:p>
            <a:r>
              <a:t>Slide Subtitle</a:t>
            </a:r>
          </a:p>
        </p:txBody>
      </p:sp>
      <p:sp>
        <p:nvSpPr>
          <p:cNvPr id="44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589358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617931575_1991x1322.jpg"/>
          <p:cNvSpPr>
            <a:spLocks noGrp="1"/>
          </p:cNvSpPr>
          <p:nvPr>
            <p:ph type="pic" idx="21"/>
          </p:nvPr>
        </p:nvSpPr>
        <p:spPr>
          <a:xfrm>
            <a:off x="3797300" y="698500"/>
            <a:ext cx="12585470" cy="8356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98500" y="444500"/>
            <a:ext cx="5105400" cy="10160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2" name="Slide Subtitl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698500" y="1412977"/>
            <a:ext cx="5105400" cy="671803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1pPr>
          </a:lstStyle>
          <a:p>
            <a:r>
              <a:t>Slide Subtitle</a:t>
            </a:r>
          </a:p>
        </p:txBody>
      </p:sp>
      <p:sp>
        <p:nvSpPr>
          <p:cNvPr id="6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698500" y="3480196"/>
            <a:ext cx="5105400" cy="5593161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698500" y="3225800"/>
            <a:ext cx="11607800" cy="3302000"/>
          </a:xfrm>
          <a:prstGeom prst="rect">
            <a:avLst/>
          </a:prstGeom>
        </p:spPr>
        <p:txBody>
          <a:bodyPr anchor="ctr"/>
          <a:lstStyle>
            <a:lvl1pPr>
              <a:defRPr sz="8200" b="0" spc="-164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98500" y="1412977"/>
            <a:ext cx="11607801" cy="671803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698500" y="444500"/>
            <a:ext cx="11607800" cy="10160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98500" y="1409700"/>
            <a:ext cx="11607801" cy="671802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spcBef>
                <a:spcPts val="1300"/>
              </a:spcBef>
              <a:buSzTx/>
              <a:buNone/>
              <a:defRPr sz="3800" spc="-38"/>
            </a:lvl1pPr>
            <a:lvl2pPr marL="0" indent="457200">
              <a:spcBef>
                <a:spcPts val="1300"/>
              </a:spcBef>
              <a:buSzTx/>
              <a:buNone/>
              <a:defRPr sz="3800" spc="-38"/>
            </a:lvl2pPr>
            <a:lvl3pPr marL="0" indent="914400">
              <a:spcBef>
                <a:spcPts val="1300"/>
              </a:spcBef>
              <a:buSzTx/>
              <a:buNone/>
              <a:defRPr sz="3800" spc="-38"/>
            </a:lvl3pPr>
            <a:lvl4pPr marL="0" indent="1371600">
              <a:spcBef>
                <a:spcPts val="1300"/>
              </a:spcBef>
              <a:buSzTx/>
              <a:buNone/>
              <a:defRPr sz="3800" spc="-38"/>
            </a:lvl4pPr>
            <a:lvl5pPr marL="0" indent="1828800">
              <a:spcBef>
                <a:spcPts val="1300"/>
              </a:spcBef>
              <a:buSzTx/>
              <a:buNone/>
              <a:defRPr sz="3800" spc="-38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98500" y="2959100"/>
            <a:ext cx="11607800" cy="609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98500" y="440266"/>
            <a:ext cx="1160780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50067" y="9220199"/>
            <a:ext cx="297892" cy="2874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3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381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762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143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1524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1905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2286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2667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3048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3429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nOvando/marlin" TargetMode="Externa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G_2948.JPG" descr="IMG_2948.JPG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152" name="MPA Planning with marli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MPA Planning with </a:t>
            </a:r>
            <a:r>
              <a:rPr b="0">
                <a:latin typeface="Fira Mono Bold"/>
                <a:ea typeface="Fira Mono Bold"/>
                <a:cs typeface="Fira Mono Bold"/>
                <a:sym typeface="Fira Mono Bold"/>
              </a:rPr>
              <a:t>marlin</a:t>
            </a:r>
          </a:p>
        </p:txBody>
      </p:sp>
      <p:sp>
        <p:nvSpPr>
          <p:cNvPr id="153" name="Presentation Subtitle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4" name="Dan Ovando - 2021/08/16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Dan Ovando - 2021/08/16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radeoffs between Conservation and Fishing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Tradeoffs between Conservation and Fishing</a:t>
            </a:r>
          </a:p>
        </p:txBody>
      </p:sp>
      <p:sp>
        <p:nvSpPr>
          <p:cNvPr id="193" name="marlin In A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456501">
              <a:defRPr sz="5040" b="0" spc="-100">
                <a:latin typeface="Fira Mono Bold"/>
                <a:ea typeface="Fira Mono Bold"/>
                <a:cs typeface="Fira Mono Bold"/>
                <a:sym typeface="Fira Mono Bold"/>
              </a:defRPr>
            </a:lvl1pPr>
          </a:lstStyle>
          <a:p>
            <a:pPr>
              <a:defRPr b="1">
                <a:latin typeface="+mn-lt"/>
                <a:ea typeface="+mn-ea"/>
                <a:cs typeface="+mn-cs"/>
                <a:sym typeface="Helvetica Neue"/>
              </a:defRPr>
            </a:pPr>
            <a:r>
              <a:rPr b="0">
                <a:latin typeface="Fira Mono Bold"/>
                <a:ea typeface="Fira Mono Bold"/>
                <a:cs typeface="Fira Mono Bold"/>
                <a:sym typeface="Fira Mono Bold"/>
              </a:rPr>
              <a:t>marlin In Action</a:t>
            </a:r>
          </a:p>
        </p:txBody>
      </p:sp>
      <p:pic>
        <p:nvPicPr>
          <p:cNvPr id="194" name="tradeoffs.pdf" descr="tradeoffs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830" y="2230174"/>
            <a:ext cx="9916411" cy="74373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Questions? Thanks!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1387144">
              <a:defRPr sz="6560" spc="-131"/>
            </a:pPr>
            <a:r>
              <a:t>Questions? Thanks!</a:t>
            </a:r>
          </a:p>
          <a:p>
            <a:pPr defTabSz="1387144">
              <a:defRPr sz="6560" spc="-131"/>
            </a:pPr>
            <a:r>
              <a:rPr u="sng">
                <a:hlinkClick r:id="rId2"/>
              </a:rPr>
              <a:t>github.com/DanOvando/marlin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Extras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Extras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cs_fig_10a.pdf" descr="cs_fig_10a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447" y="1761555"/>
            <a:ext cx="10831906" cy="8123930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Simulation Testing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Simulation Testing</a:t>
            </a:r>
          </a:p>
        </p:txBody>
      </p:sp>
      <p:sp>
        <p:nvSpPr>
          <p:cNvPr id="204" name="marlin In A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456501">
              <a:defRPr sz="5040" b="0" spc="-100">
                <a:latin typeface="Fira Mono Bold"/>
                <a:ea typeface="Fira Mono Bold"/>
                <a:cs typeface="Fira Mono Bold"/>
                <a:sym typeface="Fira Mono Bold"/>
              </a:defRPr>
            </a:lvl1pPr>
          </a:lstStyle>
          <a:p>
            <a:pPr>
              <a:defRPr b="1">
                <a:latin typeface="+mn-lt"/>
                <a:ea typeface="+mn-ea"/>
                <a:cs typeface="+mn-cs"/>
                <a:sym typeface="Helvetica Neue"/>
              </a:defRPr>
            </a:pPr>
            <a:r>
              <a:rPr b="0">
                <a:latin typeface="Fira Mono Bold"/>
                <a:ea typeface="Fira Mono Bold"/>
                <a:cs typeface="Fira Mono Bold"/>
                <a:sym typeface="Fira Mono Bold"/>
              </a:rPr>
              <a:t>marlin In Action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fig_info.pdf" descr="fig_info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2229986"/>
            <a:ext cx="9652000" cy="6299201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0" name="marlin In A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456501">
              <a:defRPr sz="5040" b="0" spc="-100">
                <a:latin typeface="Fira Mono Bold"/>
                <a:ea typeface="Fira Mono Bold"/>
                <a:cs typeface="Fira Mono Bold"/>
                <a:sym typeface="Fira Mono Bold"/>
              </a:defRPr>
            </a:lvl1pPr>
          </a:lstStyle>
          <a:p>
            <a:pPr>
              <a:defRPr b="1">
                <a:latin typeface="+mn-lt"/>
                <a:ea typeface="+mn-ea"/>
                <a:cs typeface="+mn-cs"/>
                <a:sym typeface="Helvetica Neue"/>
              </a:defRPr>
            </a:pPr>
            <a:r>
              <a:rPr b="0">
                <a:latin typeface="Fira Mono Bold"/>
                <a:ea typeface="Fira Mono Bold"/>
                <a:cs typeface="Fira Mono Bold"/>
                <a:sym typeface="Fira Mono Bold"/>
              </a:rPr>
              <a:t>marlin In Action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io_rpue_outcomes_plot.pdf" descr="io_rpue_outcomes_plot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6977" y="1912384"/>
            <a:ext cx="10310846" cy="7733135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6" name="marlin In A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456501">
              <a:defRPr sz="5040" b="0" spc="-100">
                <a:latin typeface="Fira Mono Bold"/>
                <a:ea typeface="Fira Mono Bold"/>
                <a:cs typeface="Fira Mono Bold"/>
                <a:sym typeface="Fira Mono Bold"/>
              </a:defRPr>
            </a:lvl1pPr>
          </a:lstStyle>
          <a:p>
            <a:pPr>
              <a:defRPr b="1">
                <a:latin typeface="+mn-lt"/>
                <a:ea typeface="+mn-ea"/>
                <a:cs typeface="+mn-cs"/>
                <a:sym typeface="Helvetica Neue"/>
              </a:defRPr>
            </a:pPr>
            <a:r>
              <a:rPr b="0">
                <a:latin typeface="Fira Mono Bold"/>
                <a:ea typeface="Fira Mono Bold"/>
                <a:cs typeface="Fira Mono Bold"/>
                <a:sym typeface="Fira Mono Bold"/>
              </a:rPr>
              <a:t>marlin In Action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fig_8.pdf" descr="fig_8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436" y="2129544"/>
            <a:ext cx="11127928" cy="7262437"/>
          </a:xfrm>
          <a:prstGeom prst="rect">
            <a:avLst/>
          </a:prstGeom>
          <a:ln w="12700">
            <a:miter lim="400000"/>
          </a:ln>
        </p:spPr>
      </p:pic>
      <p:sp>
        <p:nvSpPr>
          <p:cNvPr id="219" name="Simulation Testing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Simulation Testing</a:t>
            </a:r>
          </a:p>
        </p:txBody>
      </p:sp>
      <p:sp>
        <p:nvSpPr>
          <p:cNvPr id="220" name="marlin In A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456501">
              <a:defRPr sz="5040" b="0" spc="-100">
                <a:latin typeface="Fira Mono Bold"/>
                <a:ea typeface="Fira Mono Bold"/>
                <a:cs typeface="Fira Mono Bold"/>
                <a:sym typeface="Fira Mono Bold"/>
              </a:defRPr>
            </a:lvl1pPr>
          </a:lstStyle>
          <a:p>
            <a:pPr>
              <a:defRPr b="1">
                <a:latin typeface="+mn-lt"/>
                <a:ea typeface="+mn-ea"/>
                <a:cs typeface="+mn-cs"/>
                <a:sym typeface="Helvetica Neue"/>
              </a:defRPr>
            </a:pPr>
            <a:r>
              <a:rPr b="0">
                <a:latin typeface="Fira Mono Bold"/>
                <a:ea typeface="Fira Mono Bold"/>
                <a:cs typeface="Fira Mono Bold"/>
                <a:sym typeface="Fira Mono Bold"/>
              </a:rPr>
              <a:t>marlin In Action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We are moving towards the “tactical” phase of MPA implementa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74320" indent="-274320" defTabSz="1248429">
              <a:spcBef>
                <a:spcPts val="2300"/>
              </a:spcBef>
              <a:defRPr sz="2160"/>
            </a:pPr>
            <a:r>
              <a:t>We are moving towards the “tactical” phase of MPA implementation</a:t>
            </a:r>
          </a:p>
          <a:p>
            <a:pPr marL="548640" lvl="1" indent="-274320" defTabSz="1248429">
              <a:spcBef>
                <a:spcPts val="2300"/>
              </a:spcBef>
              <a:defRPr sz="2160"/>
            </a:pPr>
            <a:r>
              <a:t>Less “What are the broad effects of MPAs?”</a:t>
            </a:r>
          </a:p>
          <a:p>
            <a:pPr marL="548640" lvl="1" indent="-274320" defTabSz="1248429">
              <a:spcBef>
                <a:spcPts val="2300"/>
              </a:spcBef>
              <a:defRPr sz="2160"/>
            </a:pPr>
            <a:r>
              <a:t>More “Where should I put this MPA?”</a:t>
            </a:r>
          </a:p>
          <a:p>
            <a:pPr marL="274320" indent="-274320" defTabSz="1248429">
              <a:spcBef>
                <a:spcPts val="2300"/>
              </a:spcBef>
              <a:defRPr sz="2160"/>
            </a:pPr>
            <a:r>
              <a:t>Tactical MPA design can require addressing complex dynamics, particular for pelagic systems</a:t>
            </a:r>
          </a:p>
          <a:p>
            <a:pPr marL="548640" lvl="1" indent="-274320" defTabSz="1248429">
              <a:spcBef>
                <a:spcPts val="2300"/>
              </a:spcBef>
              <a:defRPr sz="2160"/>
            </a:pPr>
            <a:r>
              <a:t>Target and bycatch species with a range of life histories crossing vast distances to utilize a mix of dynamic habitats, captured by multiple fishing fleets with different preferences. </a:t>
            </a:r>
          </a:p>
          <a:p>
            <a:pPr marL="274320" indent="-274320" defTabSz="1248429">
              <a:spcBef>
                <a:spcPts val="2300"/>
              </a:spcBef>
              <a:defRPr sz="2160"/>
            </a:pPr>
            <a:r>
              <a:t>There are many existing MPA design models, each with value, but often limited by</a:t>
            </a:r>
          </a:p>
          <a:p>
            <a:pPr marL="548640" lvl="1" indent="-274320" defTabSz="1248429">
              <a:spcBef>
                <a:spcPts val="2300"/>
              </a:spcBef>
              <a:defRPr sz="2160"/>
            </a:pPr>
            <a:r>
              <a:t>Lack of dynamics</a:t>
            </a:r>
          </a:p>
          <a:p>
            <a:pPr marL="548640" lvl="1" indent="-274320" defTabSz="1248429">
              <a:spcBef>
                <a:spcPts val="2300"/>
              </a:spcBef>
              <a:defRPr sz="2160"/>
            </a:pPr>
            <a:r>
              <a:t>Simplified model structure</a:t>
            </a:r>
          </a:p>
          <a:p>
            <a:pPr marL="548640" lvl="1" indent="-274320" defTabSz="1248429">
              <a:spcBef>
                <a:spcPts val="2300"/>
              </a:spcBef>
              <a:defRPr sz="2160"/>
            </a:pPr>
            <a:r>
              <a:t>Extreme complexity and run time</a:t>
            </a:r>
          </a:p>
        </p:txBody>
      </p:sp>
      <p:sp>
        <p:nvSpPr>
          <p:cNvPr id="157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8" name="The Challeng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716590">
              <a:defRPr sz="5940" spc="-118"/>
            </a:lvl1pPr>
          </a:lstStyle>
          <a:p>
            <a:r>
              <a:t>The Challenge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marlin is 2-D spatial bio-economic simulation model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70509" indent="-270509" defTabSz="1231090">
              <a:spcBef>
                <a:spcPts val="2200"/>
              </a:spcBef>
              <a:defRPr sz="2130"/>
            </a:pPr>
            <a:r>
              <a:t>marlin is 2-D spatial bio-economic simulation model</a:t>
            </a:r>
          </a:p>
          <a:p>
            <a:pPr marL="270509" indent="-270509" defTabSz="1231090">
              <a:spcBef>
                <a:spcPts val="2200"/>
              </a:spcBef>
              <a:defRPr sz="2130"/>
            </a:pPr>
            <a:r>
              <a:t>Tracks multiple species</a:t>
            </a:r>
          </a:p>
          <a:p>
            <a:pPr marL="541019" lvl="1" indent="-270509" defTabSz="1231090">
              <a:spcBef>
                <a:spcPts val="2200"/>
              </a:spcBef>
              <a:defRPr sz="2130"/>
            </a:pPr>
            <a:r>
              <a:t>Individual species can have their own habitats and movement rates that can very by life stage</a:t>
            </a:r>
          </a:p>
          <a:p>
            <a:pPr marL="270509" indent="-270509" defTabSz="1231090">
              <a:spcBef>
                <a:spcPts val="2200"/>
              </a:spcBef>
              <a:defRPr sz="2130"/>
            </a:pPr>
            <a:r>
              <a:t>Tracks multiple fleets</a:t>
            </a:r>
          </a:p>
          <a:p>
            <a:pPr marL="541019" lvl="1" indent="-270509" defTabSz="1231090">
              <a:spcBef>
                <a:spcPts val="2200"/>
              </a:spcBef>
              <a:defRPr sz="2130"/>
            </a:pPr>
            <a:r>
              <a:t>Each with their own preferred species and selectivity patterns</a:t>
            </a:r>
          </a:p>
          <a:p>
            <a:pPr marL="270509" indent="-270509" defTabSz="1231090">
              <a:spcBef>
                <a:spcPts val="2200"/>
              </a:spcBef>
              <a:defRPr sz="2130" b="1" i="1"/>
            </a:pPr>
            <a:r>
              <a:t>Accounts for effects of fleets across multiple species</a:t>
            </a:r>
          </a:p>
          <a:p>
            <a:pPr marL="541019" lvl="1" indent="-270509" defTabSz="1231090">
              <a:spcBef>
                <a:spcPts val="2200"/>
              </a:spcBef>
              <a:defRPr sz="2130"/>
            </a:pPr>
            <a:r>
              <a:t>e.g. what happens if you displace effort from one species onto another</a:t>
            </a:r>
          </a:p>
          <a:p>
            <a:pPr marL="270509" indent="-270509" defTabSz="1231090">
              <a:spcBef>
                <a:spcPts val="2200"/>
              </a:spcBef>
              <a:defRPr sz="2130"/>
            </a:pPr>
            <a:r>
              <a:t>Can function in a data-limited environment</a:t>
            </a:r>
          </a:p>
          <a:p>
            <a:pPr marL="270509" indent="-270509" defTabSz="1231090">
              <a:spcBef>
                <a:spcPts val="2200"/>
              </a:spcBef>
              <a:defRPr sz="2130"/>
            </a:pPr>
            <a:r>
              <a:t>Fast enough for large-scale simulation testing &amp; optimization</a:t>
            </a:r>
          </a:p>
          <a:p>
            <a:pPr marL="541019" lvl="1" indent="-270509" defTabSz="1231090">
              <a:spcBef>
                <a:spcPts val="2200"/>
              </a:spcBef>
              <a:defRPr sz="2130"/>
            </a:pPr>
            <a:r>
              <a:t>4 species, 2 fleets, 400 patches, 80 years in 0.35 seconds</a:t>
            </a:r>
          </a:p>
        </p:txBody>
      </p:sp>
      <p:sp>
        <p:nvSpPr>
          <p:cNvPr id="163" name="How can marlin help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1456501">
              <a:defRPr sz="5040" spc="-100"/>
            </a:pPr>
            <a:r>
              <a:t>How can </a:t>
            </a:r>
            <a:r>
              <a:rPr b="0">
                <a:latin typeface="Fira Mono Bold"/>
                <a:ea typeface="Fira Mono Bold"/>
                <a:cs typeface="Fira Mono Bold"/>
                <a:sym typeface="Fira Mono Bold"/>
              </a:rPr>
              <a:t>marlin help?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How should we expect MPAs to perform in pelagic ecosystems?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41019" lvl="1" indent="-270509" defTabSz="1231090">
              <a:spcBef>
                <a:spcPts val="2200"/>
              </a:spcBef>
              <a:defRPr sz="2130" i="1"/>
            </a:pPr>
            <a:r>
              <a:t>How should we expect MPAs to perform in pelagic ecosystems?</a:t>
            </a:r>
          </a:p>
          <a:p>
            <a:pPr marL="811529" lvl="2" indent="-270509" defTabSz="1231090">
              <a:spcBef>
                <a:spcPts val="2200"/>
              </a:spcBef>
              <a:defRPr sz="2130"/>
            </a:pPr>
            <a:r>
              <a:t>Can account for large movement rates, dispersed and dynamic habitats, variation across fishing fleets</a:t>
            </a:r>
          </a:p>
          <a:p>
            <a:pPr marL="541019" lvl="1" indent="-270509" defTabSz="1231090">
              <a:spcBef>
                <a:spcPts val="2200"/>
              </a:spcBef>
              <a:defRPr sz="2130" i="1"/>
            </a:pPr>
            <a:r>
              <a:t>What are the potential conservation and fishery outcomes of externally generated MPA networks?</a:t>
            </a:r>
          </a:p>
          <a:p>
            <a:pPr marL="1082039" lvl="3" indent="-270509" defTabSz="1231090">
              <a:spcBef>
                <a:spcPts val="2200"/>
              </a:spcBef>
              <a:defRPr sz="2130"/>
            </a:pPr>
            <a:r>
              <a:t>e.g. those generated by stakeholders using prioritization analyses</a:t>
            </a:r>
          </a:p>
          <a:p>
            <a:pPr marL="541019" lvl="1" indent="-270509" defTabSz="1231090">
              <a:spcBef>
                <a:spcPts val="2200"/>
              </a:spcBef>
              <a:defRPr sz="2130" i="1"/>
            </a:pPr>
            <a:r>
              <a:t>How sensitive are MPA outcomes to key questions posed by stakeholders?</a:t>
            </a:r>
          </a:p>
          <a:p>
            <a:pPr marL="1082039" lvl="3" indent="-270509" defTabSz="1231090">
              <a:spcBef>
                <a:spcPts val="2200"/>
              </a:spcBef>
              <a:defRPr sz="2130"/>
            </a:pPr>
            <a:r>
              <a:t>e.g. different theories about habitat, fishing dynamics, life history,  or MPA design</a:t>
            </a:r>
          </a:p>
          <a:p>
            <a:pPr marL="541019" lvl="1" indent="-270509" defTabSz="1231090">
              <a:spcBef>
                <a:spcPts val="2200"/>
              </a:spcBef>
              <a:defRPr sz="2130" i="1"/>
            </a:pPr>
            <a:r>
              <a:t>How are benefits and costs of MPA network distributed in space?</a:t>
            </a:r>
          </a:p>
          <a:p>
            <a:pPr marL="541019" lvl="1" indent="-270509" defTabSz="1231090">
              <a:spcBef>
                <a:spcPts val="2200"/>
              </a:spcBef>
              <a:defRPr sz="2130" i="1"/>
            </a:pPr>
            <a:r>
              <a:t>How do optimized networks compare to outcomes of “rule of thumb” design?</a:t>
            </a:r>
          </a:p>
          <a:p>
            <a:pPr marL="811529" lvl="2" indent="-270509" defTabSz="1231090">
              <a:spcBef>
                <a:spcPts val="2200"/>
              </a:spcBef>
              <a:defRPr sz="2130"/>
            </a:pPr>
            <a:r>
              <a:t>Can optimize internally over different priorities given to conservation relative to fisheries. </a:t>
            </a:r>
          </a:p>
        </p:txBody>
      </p:sp>
      <p:sp>
        <p:nvSpPr>
          <p:cNvPr id="168" name="What Kinds of Questions can marlin Answer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1196411">
              <a:defRPr sz="4140" spc="-82"/>
            </a:pPr>
            <a:r>
              <a:t>What Kinds of Questions can </a:t>
            </a:r>
            <a:r>
              <a:rPr b="0">
                <a:latin typeface="Fira Mono Bold"/>
                <a:ea typeface="Fira Mono Bold"/>
                <a:cs typeface="Fira Mono Bold"/>
                <a:sym typeface="Fira Mono Bold"/>
              </a:rPr>
              <a:t>marlin Answer?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Evaluating the Potential of MPAs for Reducing Bycatch in Pelagic System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Evaluating the Potential of MPAs for Reducing Bycatch in Pelagic Systems</a:t>
            </a:r>
          </a:p>
          <a:p>
            <a:pPr lvl="2"/>
            <a:r>
              <a:t>Dan, Darcy, Echelle, Lennon</a:t>
            </a:r>
          </a:p>
          <a:p>
            <a:pPr lvl="1"/>
            <a:r>
              <a:t>Assessing the Potential Impacts of Pelagic MPAs on Tuna Fisheries</a:t>
            </a:r>
          </a:p>
          <a:p>
            <a:pPr lvl="2"/>
            <a:r>
              <a:t>Dan, Hilborn, Pons</a:t>
            </a:r>
          </a:p>
        </p:txBody>
      </p:sp>
      <p:sp>
        <p:nvSpPr>
          <p:cNvPr id="171" name="Current marlin Projec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1456501">
              <a:defRPr sz="5040" spc="-100"/>
            </a:pPr>
            <a:r>
              <a:t>Current </a:t>
            </a:r>
            <a:r>
              <a:rPr b="0">
                <a:latin typeface="Fira Mono Bold"/>
                <a:ea typeface="Fira Mono Bold"/>
                <a:cs typeface="Fira Mono Bold"/>
                <a:sym typeface="Fira Mono Bold"/>
              </a:rPr>
              <a:t>marlin Projects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marlin is linked to a database of life history traits for a wide array of fin-fish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36220" indent="-236220" defTabSz="1075036">
              <a:spcBef>
                <a:spcPts val="1900"/>
              </a:spcBef>
              <a:defRPr sz="1860"/>
            </a:pPr>
            <a:r>
              <a:t>marlin is linked to a database of life history traits for a wide array of fin-fish</a:t>
            </a:r>
          </a:p>
          <a:p>
            <a:pPr marL="472440" lvl="1" indent="-236220" defTabSz="1075036">
              <a:spcBef>
                <a:spcPts val="1900"/>
              </a:spcBef>
              <a:defRPr sz="1860"/>
            </a:pPr>
            <a:r>
              <a:t> Users can generate reasonable default values just by entering a common or scientific name</a:t>
            </a:r>
          </a:p>
          <a:p>
            <a:pPr marL="472440" lvl="1" indent="-236220" defTabSz="1075036">
              <a:spcBef>
                <a:spcPts val="1900"/>
              </a:spcBef>
              <a:defRPr sz="1860"/>
            </a:pPr>
            <a:r>
              <a:t>Can overwrite these with local estimates if available </a:t>
            </a:r>
          </a:p>
          <a:p>
            <a:pPr marL="236220" indent="-236220" defTabSz="1075036">
              <a:spcBef>
                <a:spcPts val="1900"/>
              </a:spcBef>
              <a:defRPr sz="1860"/>
            </a:pPr>
            <a:r>
              <a:t>Required user inputs to life history</a:t>
            </a:r>
          </a:p>
          <a:p>
            <a:pPr marL="472440" lvl="1" indent="-236220" defTabSz="1075036">
              <a:spcBef>
                <a:spcPts val="1900"/>
              </a:spcBef>
              <a:defRPr sz="1860"/>
            </a:pPr>
            <a:r>
              <a:t>Either estimate of fishing mortality rate or estimate of current depletion</a:t>
            </a:r>
          </a:p>
          <a:p>
            <a:pPr marL="472440" lvl="1" indent="-236220" defTabSz="1075036">
              <a:spcBef>
                <a:spcPts val="1900"/>
              </a:spcBef>
              <a:defRPr sz="1860"/>
            </a:pPr>
            <a:r>
              <a:t>Adult and larval dispersal rates (roughly max distance moved in a year)</a:t>
            </a:r>
          </a:p>
          <a:p>
            <a:pPr marL="236220" indent="-236220" defTabSz="1075036">
              <a:spcBef>
                <a:spcPts val="1900"/>
              </a:spcBef>
              <a:defRPr sz="1860"/>
            </a:pPr>
            <a:r>
              <a:t>Can take adult and larval habitat layers</a:t>
            </a:r>
          </a:p>
          <a:p>
            <a:pPr marL="472440" lvl="1" indent="-236220" defTabSz="1075036">
              <a:spcBef>
                <a:spcPts val="1900"/>
              </a:spcBef>
              <a:defRPr sz="1860"/>
            </a:pPr>
            <a:r>
              <a:t>Defaults to uniform habitat</a:t>
            </a:r>
          </a:p>
          <a:p>
            <a:pPr marL="236220" indent="-236220" defTabSz="1075036">
              <a:spcBef>
                <a:spcPts val="1900"/>
              </a:spcBef>
              <a:defRPr sz="1860"/>
            </a:pPr>
            <a:r>
              <a:t>Required inputs by fishing fleet</a:t>
            </a:r>
          </a:p>
          <a:p>
            <a:pPr marL="472440" lvl="1" indent="-236220" defTabSz="1075036">
              <a:spcBef>
                <a:spcPts val="1900"/>
              </a:spcBef>
              <a:defRPr sz="1860"/>
            </a:pPr>
            <a:r>
              <a:t>Price and selectivity of each species for each fleet</a:t>
            </a:r>
          </a:p>
          <a:p>
            <a:pPr marL="472440" lvl="1" indent="-236220" defTabSz="1075036">
              <a:spcBef>
                <a:spcPts val="1900"/>
              </a:spcBef>
              <a:defRPr sz="1860"/>
            </a:pPr>
            <a:r>
              <a:t>Relative proportion of total mortality per species per fleet</a:t>
            </a:r>
          </a:p>
          <a:p>
            <a:pPr marL="236220" indent="-236220" defTabSz="1075036">
              <a:spcBef>
                <a:spcPts val="1900"/>
              </a:spcBef>
              <a:defRPr sz="1860"/>
            </a:pPr>
            <a:r>
              <a:t>But can also test sensitivity of outcomes to a range of possible values</a:t>
            </a:r>
          </a:p>
        </p:txBody>
      </p:sp>
      <p:sp>
        <p:nvSpPr>
          <p:cNvPr id="174" name="What is needed to run marlin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1456501">
              <a:defRPr sz="5040" spc="-100"/>
            </a:pPr>
            <a:r>
              <a:t>What is needed to run </a:t>
            </a:r>
            <a:r>
              <a:rPr b="0">
                <a:latin typeface="Fira Mono Bold"/>
                <a:ea typeface="Fira Mono Bold"/>
                <a:cs typeface="Fira Mono Bold"/>
                <a:sym typeface="Fira Mono Bold"/>
              </a:rPr>
              <a:t>marlin?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uppose tuna distribution in EEZ looks like thi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Suppose tuna distribution in EEZ looks like this</a:t>
            </a:r>
          </a:p>
        </p:txBody>
      </p:sp>
      <p:sp>
        <p:nvSpPr>
          <p:cNvPr id="177" name="marlin In A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456501">
              <a:defRPr sz="5040" b="0" spc="-100">
                <a:latin typeface="Fira Mono Bold"/>
                <a:ea typeface="Fira Mono Bold"/>
                <a:cs typeface="Fira Mono Bold"/>
                <a:sym typeface="Fira Mono Bold"/>
              </a:defRPr>
            </a:lvl1pPr>
          </a:lstStyle>
          <a:p>
            <a:pPr>
              <a:defRPr b="1">
                <a:latin typeface="+mn-lt"/>
                <a:ea typeface="+mn-ea"/>
                <a:cs typeface="+mn-cs"/>
                <a:sym typeface="Helvetica Neue"/>
              </a:defRPr>
            </a:pPr>
            <a:r>
              <a:rPr b="0">
                <a:latin typeface="Fira Mono Bold"/>
                <a:ea typeface="Fira Mono Bold"/>
                <a:cs typeface="Fira Mono Bold"/>
                <a:sym typeface="Fira Mono Bold"/>
              </a:rPr>
              <a:t>marlin In Action</a:t>
            </a:r>
          </a:p>
        </p:txBody>
      </p:sp>
      <p:pic>
        <p:nvPicPr>
          <p:cNvPr id="178" name="wcpo_hab_plot.pdf" descr="wcpo_hab_plot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6598" y="2225786"/>
            <a:ext cx="9711604" cy="72837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onservation Outcomes of MPA Targeting Fishing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Conservation Outcomes of MPA Targeting Fishing</a:t>
            </a:r>
          </a:p>
        </p:txBody>
      </p:sp>
      <p:sp>
        <p:nvSpPr>
          <p:cNvPr id="183" name="marlin In A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456501">
              <a:defRPr sz="5040" b="0" spc="-100">
                <a:latin typeface="Fira Mono Bold"/>
                <a:ea typeface="Fira Mono Bold"/>
                <a:cs typeface="Fira Mono Bold"/>
                <a:sym typeface="Fira Mono Bold"/>
              </a:defRPr>
            </a:lvl1pPr>
          </a:lstStyle>
          <a:p>
            <a:pPr>
              <a:defRPr b="1">
                <a:latin typeface="+mn-lt"/>
                <a:ea typeface="+mn-ea"/>
                <a:cs typeface="+mn-cs"/>
                <a:sym typeface="Helvetica Neue"/>
              </a:defRPr>
            </a:pPr>
            <a:r>
              <a:rPr b="0">
                <a:latin typeface="Fira Mono Bold"/>
                <a:ea typeface="Fira Mono Bold"/>
                <a:cs typeface="Fira Mono Bold"/>
                <a:sym typeface="Fira Mono Bold"/>
              </a:rPr>
              <a:t>marlin In Action</a:t>
            </a:r>
          </a:p>
        </p:txBody>
      </p:sp>
      <p:pic>
        <p:nvPicPr>
          <p:cNvPr id="184" name="mpa.gif" descr="mpa.gi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345492" y="2486760"/>
            <a:ext cx="6096001" cy="609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ssb.gif" descr="ssb.gif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72984" y="2486760"/>
            <a:ext cx="6096001" cy="609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Fishery Outcomes of MPA Targeting Fishing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Fishery Outcomes of MPA Targeting Fishing</a:t>
            </a:r>
          </a:p>
        </p:txBody>
      </p:sp>
      <p:sp>
        <p:nvSpPr>
          <p:cNvPr id="188" name="marlin In A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456501">
              <a:defRPr sz="5040" b="0" spc="-100">
                <a:latin typeface="Fira Mono Bold"/>
                <a:ea typeface="Fira Mono Bold"/>
                <a:cs typeface="Fira Mono Bold"/>
                <a:sym typeface="Fira Mono Bold"/>
              </a:defRPr>
            </a:lvl1pPr>
          </a:lstStyle>
          <a:p>
            <a:pPr>
              <a:defRPr b="1">
                <a:latin typeface="+mn-lt"/>
                <a:ea typeface="+mn-ea"/>
                <a:cs typeface="+mn-cs"/>
                <a:sym typeface="Helvetica Neue"/>
              </a:defRPr>
            </a:pPr>
            <a:r>
              <a:rPr b="0">
                <a:latin typeface="Fira Mono Bold"/>
                <a:ea typeface="Fira Mono Bold"/>
                <a:cs typeface="Fira Mono Bold"/>
                <a:sym typeface="Fira Mono Bold"/>
              </a:rPr>
              <a:t>marlin In Action</a:t>
            </a:r>
          </a:p>
        </p:txBody>
      </p:sp>
      <p:pic>
        <p:nvPicPr>
          <p:cNvPr id="189" name="mpa.gif" descr="mpa.gi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345492" y="2486760"/>
            <a:ext cx="6096001" cy="609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catch.gif" descr="catch.gif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15707" y="2486760"/>
            <a:ext cx="6096001" cy="609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7339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7339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637</Words>
  <Application>Microsoft Macintosh PowerPoint</Application>
  <PresentationFormat>Custom</PresentationFormat>
  <Paragraphs>73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Fira Mono Bold</vt:lpstr>
      <vt:lpstr>Helvetica Neue</vt:lpstr>
      <vt:lpstr>Helvetica Neue Medium</vt:lpstr>
      <vt:lpstr>30_BasicColor</vt:lpstr>
      <vt:lpstr>MPA Planning with marlin</vt:lpstr>
      <vt:lpstr>The Challenge</vt:lpstr>
      <vt:lpstr>How can marlin help?</vt:lpstr>
      <vt:lpstr>What Kinds of Questions can marlin Answer?</vt:lpstr>
      <vt:lpstr>Current marlin Projects</vt:lpstr>
      <vt:lpstr>What is needed to run marlin?</vt:lpstr>
      <vt:lpstr>marlin In Action</vt:lpstr>
      <vt:lpstr>marlin In Action</vt:lpstr>
      <vt:lpstr>marlin In Action</vt:lpstr>
      <vt:lpstr>marlin In Action</vt:lpstr>
      <vt:lpstr>PowerPoint Presentation</vt:lpstr>
      <vt:lpstr>PowerPoint Presentation</vt:lpstr>
      <vt:lpstr>marlin In Action</vt:lpstr>
      <vt:lpstr>marlin In Action</vt:lpstr>
      <vt:lpstr>marlin In Action</vt:lpstr>
      <vt:lpstr>marlin In Action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MPA Planning with marlin</dc:title>
  <cp:lastModifiedBy>Dan Ovando</cp:lastModifiedBy>
  <cp:revision>1</cp:revision>
  <dcterms:modified xsi:type="dcterms:W3CDTF">2021-08-16T21:56:12Z</dcterms:modified>
</cp:coreProperties>
</file>